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6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9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68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7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67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9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8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6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6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2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4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2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3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9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1D42-7381-4C4C-A47A-6EBBE06DF16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15C8EF-A241-466B-94F6-E53A49AB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0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6f205375c5b33320e8416ddb5a5704e3/download/226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6154" y="1647334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«Психолого-педагогический консилиум в ОО как основная технология сопровождения обучающихся»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0994" y="4579416"/>
            <a:ext cx="8915399" cy="112628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Педагог-психолог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квалификационной категории ЦПМПК –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Умная Юлия Борисовна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7438" cy="6858000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284422" y="0"/>
            <a:ext cx="5907577" cy="6700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tx1"/>
                </a:solidFill>
              </a:rPr>
              <a:t>Заключение подписывается всеми членами </a:t>
            </a:r>
            <a:r>
              <a:rPr lang="ru-RU" sz="3600" dirty="0" err="1">
                <a:solidFill>
                  <a:schemeClr val="tx1"/>
                </a:solidFill>
              </a:rPr>
              <a:t>ППк</a:t>
            </a:r>
            <a:r>
              <a:rPr lang="ru-RU" sz="3600" dirty="0">
                <a:solidFill>
                  <a:schemeClr val="tx1"/>
                </a:solidFill>
              </a:rPr>
              <a:t> в день проведения заседания и содержит коллегиальный вывод с соответствующими </a:t>
            </a:r>
            <a:r>
              <a:rPr lang="ru-RU" sz="3600" dirty="0" smtClean="0">
                <a:solidFill>
                  <a:schemeClr val="tx1"/>
                </a:solidFill>
              </a:rPr>
              <a:t>рекомендациями;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Коллегиальное заключение </a:t>
            </a:r>
            <a:r>
              <a:rPr lang="ru-RU" sz="3600" dirty="0" err="1">
                <a:solidFill>
                  <a:schemeClr val="tx1"/>
                </a:solidFill>
              </a:rPr>
              <a:t>ППк</a:t>
            </a:r>
            <a:r>
              <a:rPr lang="ru-RU" sz="3600" dirty="0">
                <a:solidFill>
                  <a:schemeClr val="tx1"/>
                </a:solidFill>
              </a:rPr>
              <a:t> доводится до сведения родителей (законных представителей) в день проведения заседания. В случае </a:t>
            </a:r>
            <a:r>
              <a:rPr lang="ru-RU" sz="3600" dirty="0" smtClean="0">
                <a:solidFill>
                  <a:schemeClr val="tx1"/>
                </a:solidFill>
              </a:rPr>
              <a:t>их несогласия с </a:t>
            </a:r>
            <a:r>
              <a:rPr lang="ru-RU" sz="3600" dirty="0">
                <a:solidFill>
                  <a:schemeClr val="tx1"/>
                </a:solidFill>
              </a:rPr>
              <a:t>коллегиальным </a:t>
            </a:r>
            <a:r>
              <a:rPr lang="ru-RU" sz="3600" dirty="0" smtClean="0">
                <a:solidFill>
                  <a:schemeClr val="tx1"/>
                </a:solidFill>
              </a:rPr>
              <a:t>заключением </a:t>
            </a:r>
            <a:r>
              <a:rPr lang="ru-RU" sz="3600" dirty="0" err="1" smtClean="0">
                <a:solidFill>
                  <a:schemeClr val="tx1"/>
                </a:solidFill>
              </a:rPr>
              <a:t>ППк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они выражают </a:t>
            </a:r>
            <a:r>
              <a:rPr lang="ru-RU" sz="3600" dirty="0" smtClean="0">
                <a:solidFill>
                  <a:schemeClr val="tx1"/>
                </a:solidFill>
              </a:rPr>
              <a:t>свое мнение </a:t>
            </a:r>
            <a:r>
              <a:rPr lang="ru-RU" sz="3600" dirty="0">
                <a:solidFill>
                  <a:schemeClr val="tx1"/>
                </a:solidFill>
              </a:rPr>
              <a:t>в </a:t>
            </a:r>
            <a:r>
              <a:rPr lang="ru-RU" sz="3600" dirty="0" smtClean="0">
                <a:solidFill>
                  <a:schemeClr val="tx1"/>
                </a:solidFill>
              </a:rPr>
              <a:t>письменной форме </a:t>
            </a:r>
            <a:r>
              <a:rPr lang="ru-RU" sz="3600" dirty="0">
                <a:solidFill>
                  <a:schemeClr val="tx1"/>
                </a:solidFill>
              </a:rPr>
              <a:t>в соответствующем разделе заключения </a:t>
            </a:r>
            <a:r>
              <a:rPr lang="ru-RU" sz="3600" dirty="0" err="1" smtClean="0">
                <a:solidFill>
                  <a:schemeClr val="tx1"/>
                </a:solidFill>
              </a:rPr>
              <a:t>ППк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8" y="601497"/>
            <a:ext cx="10025148" cy="1280890"/>
          </a:xfrm>
        </p:spPr>
        <p:txBody>
          <a:bodyPr/>
          <a:lstStyle/>
          <a:p>
            <a:r>
              <a:rPr lang="ru-RU" dirty="0" smtClean="0"/>
              <a:t>Как проводится обследование </a:t>
            </a:r>
            <a:r>
              <a:rPr lang="ru-RU" dirty="0" err="1" smtClean="0"/>
              <a:t>ППк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811" y="1566503"/>
            <a:ext cx="1148818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800" dirty="0"/>
              <a:t>Процедура и продолжительность </a:t>
            </a:r>
            <a:r>
              <a:rPr lang="ru-RU" sz="2800" dirty="0" smtClean="0"/>
              <a:t>определяются задачами, </a:t>
            </a:r>
            <a:r>
              <a:rPr lang="ru-RU" sz="2800" dirty="0"/>
              <a:t>а также </a:t>
            </a:r>
            <a:r>
              <a:rPr lang="ru-RU" sz="2800" dirty="0" smtClean="0"/>
              <a:t>особенностями </a:t>
            </a:r>
            <a:r>
              <a:rPr lang="ru-RU" sz="2800" dirty="0"/>
              <a:t>обследуемого </a:t>
            </a:r>
            <a:r>
              <a:rPr lang="ru-RU" sz="2800" dirty="0" smtClean="0"/>
              <a:t>обучающегося;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800" dirty="0" smtClean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800" dirty="0" smtClean="0"/>
              <a:t>Инициаторы: родители (законные представители) или сотрудники ОО;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800" dirty="0" smtClean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800" dirty="0" smtClean="0"/>
              <a:t>При подготовке к </a:t>
            </a:r>
            <a:r>
              <a:rPr lang="ru-RU" sz="2800" dirty="0" err="1" smtClean="0"/>
              <a:t>ППк</a:t>
            </a:r>
            <a:r>
              <a:rPr lang="ru-RU" sz="2800" dirty="0" smtClean="0"/>
              <a:t> и реализации рекомендация обучающемуся назначается ведущий специалист, который представляет обучающегося на </a:t>
            </a:r>
            <a:r>
              <a:rPr lang="ru-RU" sz="2800" dirty="0" err="1" smtClean="0"/>
              <a:t>ППк</a:t>
            </a:r>
            <a:r>
              <a:rPr lang="ru-RU" sz="2800" dirty="0" smtClean="0"/>
              <a:t> и при необходимости выходит с инициативой повторных обсуждений.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800" dirty="0" smtClean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71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60" y="1904998"/>
            <a:ext cx="11621193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800" dirty="0"/>
              <a:t>Каждый специалист составляет заключение и разрабатывает рекомендации, далее следует обсуждение результатов и составление коллегиального заключения </a:t>
            </a:r>
            <a:r>
              <a:rPr lang="ru-RU" sz="2800" dirty="0" err="1"/>
              <a:t>ППк</a:t>
            </a:r>
            <a:r>
              <a:rPr lang="ru-RU" sz="2800" dirty="0" smtClean="0"/>
              <a:t>;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800" dirty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800" dirty="0"/>
              <a:t>Родители (законные представители) имеют право принимать участие в обсуждении </a:t>
            </a:r>
            <a:r>
              <a:rPr lang="ru-RU" sz="2800" dirty="0" smtClean="0"/>
              <a:t>результатов освоения образовательной программы, обследования специалистами, степени социализации и адаптации обучающегося.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11033" y="624108"/>
            <a:ext cx="8911687" cy="1280890"/>
          </a:xfrm>
        </p:spPr>
        <p:txBody>
          <a:bodyPr/>
          <a:lstStyle/>
          <a:p>
            <a:r>
              <a:rPr lang="ru-RU" dirty="0"/>
              <a:t>Как проводится обследование </a:t>
            </a:r>
            <a:r>
              <a:rPr lang="ru-RU" dirty="0" err="1"/>
              <a:t>ППк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4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7" y="424605"/>
            <a:ext cx="10274530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</a:t>
            </a:r>
            <a:r>
              <a:rPr lang="ru-RU" dirty="0" err="1" smtClean="0"/>
              <a:t>ППк</a:t>
            </a:r>
            <a:r>
              <a:rPr lang="ru-RU" dirty="0" smtClean="0"/>
              <a:t> по организации психолого-педагогического сопровождения обучающихся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4550" y="1774397"/>
            <a:ext cx="1100665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600" dirty="0" smtClean="0"/>
              <a:t>Конкретизация и дополнение рекомендаций ПМПК (например: разработка АООП, индивидуального учебного плана, адаптация учебных и контрольно-измерительных материалов, предоставление услуг </a:t>
            </a:r>
            <a:r>
              <a:rPr lang="ru-RU" sz="2600" dirty="0" err="1" smtClean="0"/>
              <a:t>тьютора</a:t>
            </a:r>
            <a:r>
              <a:rPr lang="ru-RU" sz="2600" dirty="0" smtClean="0"/>
              <a:t> и ассистента и т.д.);</a:t>
            </a:r>
            <a:endParaRPr lang="ru-RU" sz="2600" dirty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600" dirty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600" dirty="0" smtClean="0"/>
              <a:t>Создание условий обучения, воспитания и развития на основании медицинского заключения (например: дополнительных выходной день, дополнительная двигательная нагрузка или ее снижение, дополнительные перерывы для приема пищи или </a:t>
            </a:r>
            <a:r>
              <a:rPr lang="ru-RU" sz="2600" dirty="0" smtClean="0"/>
              <a:t>лекарст</a:t>
            </a:r>
            <a:r>
              <a:rPr lang="ru-RU" sz="2600" dirty="0"/>
              <a:t>в</a:t>
            </a:r>
            <a:r>
              <a:rPr lang="ru-RU" sz="2600" dirty="0" smtClean="0"/>
              <a:t>, </a:t>
            </a:r>
            <a:r>
              <a:rPr lang="ru-RU" sz="2600" dirty="0" smtClean="0"/>
              <a:t>снижение объема </a:t>
            </a:r>
            <a:r>
              <a:rPr lang="ru-RU" sz="2600" dirty="0" err="1" smtClean="0"/>
              <a:t>д.з</a:t>
            </a:r>
            <a:r>
              <a:rPr lang="ru-RU" sz="2600" dirty="0" smtClean="0"/>
              <a:t>. и т.д.);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7" y="424605"/>
            <a:ext cx="10274530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</a:t>
            </a:r>
            <a:r>
              <a:rPr lang="ru-RU" dirty="0" err="1" smtClean="0"/>
              <a:t>ППк</a:t>
            </a:r>
            <a:r>
              <a:rPr lang="ru-RU" dirty="0" smtClean="0"/>
              <a:t> по организации психолого-педагогического сопровождения обучающихся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7415" y="1425698"/>
            <a:ext cx="1100665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endParaRPr lang="ru-RU" dirty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600" dirty="0" smtClean="0"/>
              <a:t>Сопровождение обучающихся, испытывающих трудности в освоении ООП, развитии и социальной адаптации в виде: групповые и (или) индивидуальные коррекционно-развивающие занятия, индивидуальный учебный план, адаптация учебных и контрольно-измерительных материалов, профилактика девиантного поведения и т.д.;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600" b="1" dirty="0" smtClean="0"/>
              <a:t>Форму обучения (индивидуальное обучение в очно-заочной форме, надомное обучение) определяет медицинская организация, а не ПМПК! </a:t>
            </a:r>
            <a:r>
              <a:rPr lang="ru-RU" sz="2600" b="1" dirty="0" err="1" smtClean="0"/>
              <a:t>ППк</a:t>
            </a:r>
            <a:r>
              <a:rPr lang="ru-RU" sz="2600" b="1" dirty="0" smtClean="0"/>
              <a:t> может рекомендовать ее;</a:t>
            </a:r>
            <a:endParaRPr lang="ru-RU" sz="2600" b="1" dirty="0"/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600" dirty="0" smtClean="0"/>
              <a:t>Для реализации рекомендаций требуется письменное согласие родителей (законных представителей).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39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789" y="2941446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 </a:t>
            </a:r>
            <a:r>
              <a:rPr lang="ru-RU" sz="4800" dirty="0" smtClean="0">
                <a:sym typeface="Wingdings" panose="05000000000000000000" pitchFamily="2" charset="2"/>
              </a:rPr>
              <a:t>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089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964" y="1084446"/>
            <a:ext cx="9876348" cy="4689108"/>
          </a:xfrm>
        </p:spPr>
        <p:txBody>
          <a:bodyPr>
            <a:normAutofit fontScale="90000"/>
          </a:bodyPr>
          <a:lstStyle/>
          <a:p>
            <a:pPr indent="450000"/>
            <a:r>
              <a:rPr lang="ru-RU" dirty="0"/>
              <a:t>Основной документ: «Примерное Положение о психолого-педагогическом консилиуме образовательной организации», утвержденный распоряжением Министерства просвещения РФ от 9.09.2019 г. № </a:t>
            </a:r>
            <a:r>
              <a:rPr lang="ru-RU" dirty="0" smtClean="0"/>
              <a:t>Р-93.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Активная </a:t>
            </a:r>
            <a:r>
              <a:rPr lang="ru-RU" dirty="0"/>
              <a:t>ссылка: </a:t>
            </a:r>
            <a:r>
              <a:rPr lang="en-US" dirty="0">
                <a:hlinkClick r:id="rId2"/>
              </a:rPr>
              <a:t>https://docs.edu.gov.ru/document/6f205375c5b33320e8416ddb5a5704e3/download/2269</a:t>
            </a:r>
            <a:r>
              <a:rPr lang="en-US" dirty="0" smtClean="0">
                <a:hlinkClick r:id="rId2"/>
              </a:rPr>
              <a:t>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711594" y="6217920"/>
            <a:ext cx="9726718" cy="49876"/>
          </a:xfrm>
        </p:spPr>
        <p:txBody>
          <a:bodyPr>
            <a:normAutofit fontScale="25000" lnSpcReduction="20000"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95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691" y="925768"/>
            <a:ext cx="9854921" cy="1280890"/>
          </a:xfrm>
        </p:spPr>
        <p:txBody>
          <a:bodyPr/>
          <a:lstStyle/>
          <a:p>
            <a:r>
              <a:rPr lang="ru-RU" dirty="0" smtClean="0"/>
              <a:t>Что такое Психолого-педагогический консилиум (</a:t>
            </a:r>
            <a:r>
              <a:rPr lang="ru-RU" dirty="0" err="1" smtClean="0"/>
              <a:t>ППк</a:t>
            </a:r>
            <a:r>
              <a:rPr lang="ru-RU" dirty="0" smtClean="0"/>
              <a:t>)?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216" y="2639505"/>
            <a:ext cx="10373396" cy="327171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одна </a:t>
            </a:r>
            <a:r>
              <a:rPr lang="ru-RU" sz="2400" dirty="0">
                <a:solidFill>
                  <a:schemeClr val="tx1"/>
                </a:solidFill>
              </a:rPr>
              <a:t>из форм взаимодействия руководящих и педагогических работников организации, осуществляющей образовательную </a:t>
            </a:r>
            <a:r>
              <a:rPr lang="ru-RU" sz="2400" dirty="0" smtClean="0">
                <a:solidFill>
                  <a:schemeClr val="tx1"/>
                </a:solidFill>
              </a:rPr>
              <a:t>деятельность, </a:t>
            </a:r>
            <a:r>
              <a:rPr lang="ru-RU" sz="2400" dirty="0">
                <a:solidFill>
                  <a:schemeClr val="tx1"/>
                </a:solidFill>
              </a:rPr>
              <a:t>с целью создания оптимальных условий обучения, развития, социализации и адаптации обучающихся </a:t>
            </a:r>
            <a:r>
              <a:rPr lang="ru-RU" sz="2400" dirty="0" smtClean="0">
                <a:solidFill>
                  <a:schemeClr val="tx1"/>
                </a:solidFill>
              </a:rPr>
              <a:t>посредством психолого-педагогического сопровождения.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73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956" y="305748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Задачи </a:t>
            </a:r>
            <a:r>
              <a:rPr lang="ru-RU" dirty="0" err="1" smtClean="0"/>
              <a:t>ППк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93" y="3010293"/>
            <a:ext cx="3010310" cy="26552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65230" y="1443872"/>
            <a:ext cx="4554174" cy="2795619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ыявление </a:t>
            </a:r>
            <a:r>
              <a:rPr lang="ru-RU" dirty="0">
                <a:solidFill>
                  <a:schemeClr val="tx1"/>
                </a:solidFill>
              </a:rPr>
              <a:t>трудностей в освоении образовательных программ, особенностей в развитии, социальной адаптации и поведении обучающихся для последующего </a:t>
            </a:r>
            <a:r>
              <a:rPr lang="ru-RU" dirty="0" smtClean="0">
                <a:solidFill>
                  <a:schemeClr val="tx1"/>
                </a:solidFill>
              </a:rPr>
              <a:t>психолого-педагогического </a:t>
            </a:r>
            <a:r>
              <a:rPr lang="ru-RU" dirty="0">
                <a:solidFill>
                  <a:schemeClr val="tx1"/>
                </a:solidFill>
              </a:rPr>
              <a:t>сопровождения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67438" y="1443872"/>
            <a:ext cx="4509440" cy="166226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азработка </a:t>
            </a:r>
            <a:r>
              <a:rPr lang="ru-RU" dirty="0">
                <a:solidFill>
                  <a:schemeClr val="tx1"/>
                </a:solidFill>
              </a:rPr>
              <a:t>рекомендаций по организации психолого-педагогического сопровождения обучающихся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248698" y="3707476"/>
            <a:ext cx="4438997" cy="2510444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онсультирование </a:t>
            </a:r>
            <a:r>
              <a:rPr lang="ru-RU" dirty="0">
                <a:solidFill>
                  <a:schemeClr val="tx1"/>
                </a:solidFill>
              </a:rPr>
              <a:t>участников образовательных отношений по вопросам </a:t>
            </a:r>
            <a:r>
              <a:rPr lang="ru-RU" dirty="0" smtClean="0">
                <a:solidFill>
                  <a:schemeClr val="tx1"/>
                </a:solidFill>
              </a:rPr>
              <a:t>актуального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состояния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возможностей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обучающихся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smtClean="0">
                <a:solidFill>
                  <a:schemeClr val="tx1"/>
                </a:solidFill>
              </a:rPr>
              <a:t>создания </a:t>
            </a:r>
            <a:r>
              <a:rPr lang="ru-RU" dirty="0">
                <a:solidFill>
                  <a:schemeClr val="tx1"/>
                </a:solidFill>
              </a:rPr>
              <a:t>специальных условий получения образования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65230" y="4838007"/>
            <a:ext cx="5335570" cy="1379913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онтроль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</a:rPr>
              <a:t>выполнением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рекомендаций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ППк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180" y="790365"/>
            <a:ext cx="8911687" cy="1280890"/>
          </a:xfrm>
        </p:spPr>
        <p:txBody>
          <a:bodyPr/>
          <a:lstStyle/>
          <a:p>
            <a:r>
              <a:rPr lang="ru-RU" dirty="0" smtClean="0"/>
              <a:t>Кто входит в состав </a:t>
            </a:r>
            <a:r>
              <a:rPr lang="ru-RU" dirty="0" err="1" smtClean="0"/>
              <a:t>ППк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662" y="1855124"/>
            <a:ext cx="10157950" cy="4056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Председатель </a:t>
            </a:r>
            <a:r>
              <a:rPr lang="ru-RU" sz="2800" dirty="0" err="1" smtClean="0">
                <a:solidFill>
                  <a:schemeClr val="tx1"/>
                </a:solidFill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</a:rPr>
              <a:t> – заместитель руководителя ОО;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Заместитель председателя </a:t>
            </a:r>
            <a:r>
              <a:rPr lang="ru-RU" sz="2800" dirty="0" err="1" smtClean="0">
                <a:solidFill>
                  <a:schemeClr val="tx1"/>
                </a:solidFill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</a:rPr>
              <a:t> (определенный из числа членов </a:t>
            </a:r>
            <a:r>
              <a:rPr lang="ru-RU" sz="2800" dirty="0" err="1" smtClean="0">
                <a:solidFill>
                  <a:schemeClr val="tx1"/>
                </a:solidFill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</a:rPr>
              <a:t> при необходимости);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Педагог-психолог;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Учитель-логопед;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Учитель-дефектолог;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Секретарь </a:t>
            </a:r>
            <a:r>
              <a:rPr lang="ru-RU" sz="2800" dirty="0" err="1" smtClean="0">
                <a:solidFill>
                  <a:schemeClr val="tx1"/>
                </a:solidFill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</a:rPr>
              <a:t> (определенный из числа членов </a:t>
            </a:r>
            <a:r>
              <a:rPr lang="ru-RU" sz="2800" dirty="0" err="1" smtClean="0">
                <a:solidFill>
                  <a:schemeClr val="tx1"/>
                </a:solidFill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119" y="624110"/>
            <a:ext cx="9741800" cy="1280890"/>
          </a:xfrm>
        </p:spPr>
        <p:txBody>
          <a:bodyPr/>
          <a:lstStyle/>
          <a:p>
            <a:r>
              <a:rPr lang="ru-RU" dirty="0" smtClean="0"/>
              <a:t>Какая документация ведется в </a:t>
            </a:r>
            <a:r>
              <a:rPr lang="ru-RU" dirty="0" err="1" smtClean="0"/>
              <a:t>ППк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60" y="1425889"/>
            <a:ext cx="10533651" cy="400622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Приказ о </a:t>
            </a:r>
            <a:r>
              <a:rPr lang="ru-RU" sz="2400" dirty="0" smtClean="0">
                <a:solidFill>
                  <a:schemeClr val="tx1"/>
                </a:solidFill>
              </a:rPr>
              <a:t>создании </a:t>
            </a:r>
            <a:r>
              <a:rPr lang="ru-RU" sz="2400" dirty="0" err="1" smtClean="0">
                <a:solidFill>
                  <a:schemeClr val="tx1"/>
                </a:solidFill>
              </a:rPr>
              <a:t>ППк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 </a:t>
            </a:r>
            <a:r>
              <a:rPr lang="ru-RU" sz="2400" dirty="0" smtClean="0">
                <a:solidFill>
                  <a:schemeClr val="tx1"/>
                </a:solidFill>
              </a:rPr>
              <a:t>утвержденным составом специалистов </a:t>
            </a:r>
            <a:r>
              <a:rPr lang="ru-RU" sz="2400" dirty="0" err="1" smtClean="0">
                <a:solidFill>
                  <a:schemeClr val="tx1"/>
                </a:solidFill>
              </a:rPr>
              <a:t>ППк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Положение </a:t>
            </a:r>
            <a:r>
              <a:rPr lang="ru-RU" sz="2400" dirty="0">
                <a:solidFill>
                  <a:schemeClr val="tx1"/>
                </a:solidFill>
              </a:rPr>
              <a:t>о </a:t>
            </a:r>
            <a:r>
              <a:rPr lang="ru-RU" sz="2400" dirty="0" err="1">
                <a:solidFill>
                  <a:schemeClr val="tx1"/>
                </a:solidFill>
              </a:rPr>
              <a:t>ППк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График </a:t>
            </a:r>
            <a:r>
              <a:rPr lang="ru-RU" sz="2400" dirty="0">
                <a:solidFill>
                  <a:schemeClr val="tx1"/>
                </a:solidFill>
              </a:rPr>
              <a:t>проведения плановых </a:t>
            </a:r>
            <a:r>
              <a:rPr lang="ru-RU" sz="2400" dirty="0" smtClean="0">
                <a:solidFill>
                  <a:schemeClr val="tx1"/>
                </a:solidFill>
              </a:rPr>
              <a:t>заседаний </a:t>
            </a:r>
            <a:r>
              <a:rPr lang="ru-RU" sz="2400" dirty="0" err="1" smtClean="0">
                <a:solidFill>
                  <a:schemeClr val="tx1"/>
                </a:solidFill>
              </a:rPr>
              <a:t>ППк</a:t>
            </a:r>
            <a:r>
              <a:rPr lang="ru-RU" sz="2400" dirty="0" smtClean="0">
                <a:solidFill>
                  <a:schemeClr val="tx1"/>
                </a:solidFill>
              </a:rPr>
              <a:t> на учебный год;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Журнал учета заседаний </a:t>
            </a:r>
            <a:r>
              <a:rPr lang="ru-RU" sz="2400" dirty="0" err="1" smtClean="0">
                <a:solidFill>
                  <a:schemeClr val="tx1"/>
                </a:solidFill>
              </a:rPr>
              <a:t>ППк</a:t>
            </a:r>
            <a:r>
              <a:rPr lang="ru-RU" sz="2400" dirty="0" smtClean="0">
                <a:solidFill>
                  <a:schemeClr val="tx1"/>
                </a:solidFill>
              </a:rPr>
              <a:t> и обучающихся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прошедших </a:t>
            </a:r>
            <a:r>
              <a:rPr lang="ru-RU" sz="2400" dirty="0" err="1" smtClean="0">
                <a:solidFill>
                  <a:schemeClr val="tx1"/>
                </a:solidFill>
              </a:rPr>
              <a:t>ППк</a:t>
            </a:r>
            <a:r>
              <a:rPr lang="ru-RU" sz="2400" dirty="0" smtClean="0">
                <a:solidFill>
                  <a:schemeClr val="tx1"/>
                </a:solidFill>
              </a:rPr>
              <a:t> по форме: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57825"/>
              </p:ext>
            </p:extLst>
          </p:nvPr>
        </p:nvGraphicFramePr>
        <p:xfrm>
          <a:off x="847898" y="4256115"/>
          <a:ext cx="10656713" cy="17456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0173">
                  <a:extLst>
                    <a:ext uri="{9D8B030D-6E8A-4147-A177-3AD203B41FA5}">
                      <a16:colId xmlns:a16="http://schemas.microsoft.com/office/drawing/2014/main" xmlns="" val="3453651278"/>
                    </a:ext>
                  </a:extLst>
                </a:gridCol>
                <a:gridCol w="1796403">
                  <a:extLst>
                    <a:ext uri="{9D8B030D-6E8A-4147-A177-3AD203B41FA5}">
                      <a16:colId xmlns:a16="http://schemas.microsoft.com/office/drawing/2014/main" xmlns="" val="2061962272"/>
                    </a:ext>
                  </a:extLst>
                </a:gridCol>
                <a:gridCol w="4583346">
                  <a:extLst>
                    <a:ext uri="{9D8B030D-6E8A-4147-A177-3AD203B41FA5}">
                      <a16:colId xmlns:a16="http://schemas.microsoft.com/office/drawing/2014/main" xmlns="" val="1882222205"/>
                    </a:ext>
                  </a:extLst>
                </a:gridCol>
                <a:gridCol w="3336791">
                  <a:extLst>
                    <a:ext uri="{9D8B030D-6E8A-4147-A177-3AD203B41FA5}">
                      <a16:colId xmlns:a16="http://schemas.microsoft.com/office/drawing/2014/main" xmlns="" val="1118076882"/>
                    </a:ext>
                  </a:extLst>
                </a:gridCol>
              </a:tblGrid>
              <a:tr h="5517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Тематика заседания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Вид консилиума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(плановый/внеплановый)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057794"/>
                  </a:ext>
                </a:extLst>
              </a:tr>
              <a:tr h="551702"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66242"/>
                  </a:ext>
                </a:extLst>
              </a:tr>
              <a:tr h="553892"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24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6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343" y="744247"/>
            <a:ext cx="10799862" cy="116768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Журнал регистрации коллегиальных заключений психолого-педагогического консилиума по форме: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8755"/>
              </p:ext>
            </p:extLst>
          </p:nvPr>
        </p:nvGraphicFramePr>
        <p:xfrm>
          <a:off x="465512" y="2078182"/>
          <a:ext cx="11726487" cy="20657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716">
                  <a:extLst>
                    <a:ext uri="{9D8B030D-6E8A-4147-A177-3AD203B41FA5}">
                      <a16:colId xmlns:a16="http://schemas.microsoft.com/office/drawing/2014/main" xmlns="" val="3453651278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xmlns="" val="2061962272"/>
                    </a:ext>
                  </a:extLst>
                </a:gridCol>
                <a:gridCol w="1628202">
                  <a:extLst>
                    <a:ext uri="{9D8B030D-6E8A-4147-A177-3AD203B41FA5}">
                      <a16:colId xmlns:a16="http://schemas.microsoft.com/office/drawing/2014/main" xmlns="" val="205313028"/>
                    </a:ext>
                  </a:extLst>
                </a:gridCol>
                <a:gridCol w="1932271">
                  <a:extLst>
                    <a:ext uri="{9D8B030D-6E8A-4147-A177-3AD203B41FA5}">
                      <a16:colId xmlns:a16="http://schemas.microsoft.com/office/drawing/2014/main" xmlns="" val="3334975851"/>
                    </a:ext>
                  </a:extLst>
                </a:gridCol>
                <a:gridCol w="1795549">
                  <a:extLst>
                    <a:ext uri="{9D8B030D-6E8A-4147-A177-3AD203B41FA5}">
                      <a16:colId xmlns:a16="http://schemas.microsoft.com/office/drawing/2014/main" xmlns="" val="909968202"/>
                    </a:ext>
                  </a:extLst>
                </a:gridCol>
                <a:gridCol w="2016621">
                  <a:extLst>
                    <a:ext uri="{9D8B030D-6E8A-4147-A177-3AD203B41FA5}">
                      <a16:colId xmlns:a16="http://schemas.microsoft.com/office/drawing/2014/main" xmlns="" val="1882222205"/>
                    </a:ext>
                  </a:extLst>
                </a:gridCol>
                <a:gridCol w="1563393">
                  <a:extLst>
                    <a:ext uri="{9D8B030D-6E8A-4147-A177-3AD203B41FA5}">
                      <a16:colId xmlns:a16="http://schemas.microsoft.com/office/drawing/2014/main" xmlns="" val="1118076882"/>
                    </a:ext>
                  </a:extLst>
                </a:gridCol>
              </a:tblGrid>
              <a:tr h="9350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обучающегося,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класс/группа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 рождения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Инициатор обращения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Повод обращения в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ППк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Коллегиальное заключение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Результат обращения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057794"/>
                  </a:ext>
                </a:extLst>
              </a:tr>
              <a:tr h="564189"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66242"/>
                  </a:ext>
                </a:extLst>
              </a:tr>
              <a:tr h="566429"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241921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767507" y="4583300"/>
            <a:ext cx="10799862" cy="1167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tx1"/>
                </a:solidFill>
              </a:rPr>
              <a:t>Протоколы заседания </a:t>
            </a:r>
            <a:r>
              <a:rPr lang="ru-RU" sz="3600" dirty="0" err="1">
                <a:solidFill>
                  <a:schemeClr val="tx1"/>
                </a:solidFill>
              </a:rPr>
              <a:t>ППк</a:t>
            </a:r>
            <a:r>
              <a:rPr lang="ru-RU" sz="3600" dirty="0">
                <a:solidFill>
                  <a:schemeClr val="tx1"/>
                </a:solidFill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</a:rPr>
              <a:t>Карта развития обучающегося, получающего психолого-педагогическое сопровождение.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343" y="744247"/>
            <a:ext cx="10799862" cy="116768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Журнал направлений обучающихся </a:t>
            </a:r>
            <a:r>
              <a:rPr lang="ru-RU" sz="2400" dirty="0" smtClean="0">
                <a:solidFill>
                  <a:schemeClr val="tx1"/>
                </a:solidFill>
              </a:rPr>
              <a:t>на ПМПК по форме: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96476"/>
              </p:ext>
            </p:extLst>
          </p:nvPr>
        </p:nvGraphicFramePr>
        <p:xfrm>
          <a:off x="616509" y="1328088"/>
          <a:ext cx="11101857" cy="51413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3441">
                  <a:extLst>
                    <a:ext uri="{9D8B030D-6E8A-4147-A177-3AD203B41FA5}">
                      <a16:colId xmlns:a16="http://schemas.microsoft.com/office/drawing/2014/main" xmlns="" val="3453651278"/>
                    </a:ext>
                  </a:extLst>
                </a:gridCol>
                <a:gridCol w="2364770">
                  <a:extLst>
                    <a:ext uri="{9D8B030D-6E8A-4147-A177-3AD203B41FA5}">
                      <a16:colId xmlns:a16="http://schemas.microsoft.com/office/drawing/2014/main" xmlns="" val="2061962272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xmlns="" val="205313028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xmlns="" val="33349758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909968202"/>
                    </a:ext>
                  </a:extLst>
                </a:gridCol>
                <a:gridCol w="3006628">
                  <a:extLst>
                    <a:ext uri="{9D8B030D-6E8A-4147-A177-3AD203B41FA5}">
                      <a16:colId xmlns:a16="http://schemas.microsoft.com/office/drawing/2014/main" xmlns="" val="1882222205"/>
                    </a:ext>
                  </a:extLst>
                </a:gridCol>
              </a:tblGrid>
              <a:tr h="9350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обучающегося,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класс/группа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 рождения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направления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Причина направления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Отметка о получении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направления родителями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057794"/>
                  </a:ext>
                </a:extLst>
              </a:tr>
              <a:tr h="564189"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Получено: далее перечень документов, переданных родителям (законным представителям)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Я, ФИО родителя (законного представителя) пакет документов получил (а).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Дата, подпись и расшифровка. </a:t>
                      </a: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66242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767507" y="4583300"/>
            <a:ext cx="10799862" cy="1167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7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0" y="199505"/>
            <a:ext cx="5103811" cy="613479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Ход </a:t>
            </a:r>
            <a:r>
              <a:rPr lang="ru-RU" sz="2800" dirty="0" smtClean="0">
                <a:solidFill>
                  <a:schemeClr val="tx1"/>
                </a:solidFill>
              </a:rPr>
              <a:t>заседания фиксируется </a:t>
            </a: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smtClean="0">
                <a:solidFill>
                  <a:schemeClr val="tx1"/>
                </a:solidFill>
              </a:rPr>
              <a:t>протоколе;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Протокол </a:t>
            </a:r>
            <a:r>
              <a:rPr lang="ru-RU" sz="2800" dirty="0" err="1">
                <a:solidFill>
                  <a:schemeClr val="tx1"/>
                </a:solidFill>
              </a:rPr>
              <a:t>ППк</a:t>
            </a:r>
            <a:r>
              <a:rPr lang="ru-RU" sz="2800" dirty="0">
                <a:solidFill>
                  <a:schemeClr val="tx1"/>
                </a:solidFill>
              </a:rPr>
              <a:t> оформляется не позднее пяти рабочих дней после проведения заседания и подписывается всеми участниками заседания </a:t>
            </a:r>
            <a:r>
              <a:rPr lang="ru-RU" sz="2800" dirty="0" err="1" smtClean="0">
                <a:solidFill>
                  <a:schemeClr val="tx1"/>
                </a:solidFill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При направлении обучающегося на психолого-медико-педагогическую комиссию </a:t>
            </a:r>
            <a:r>
              <a:rPr lang="ru-RU" sz="2800" dirty="0" smtClean="0">
                <a:solidFill>
                  <a:schemeClr val="tx1"/>
                </a:solidFill>
              </a:rPr>
              <a:t>оформляется </a:t>
            </a:r>
            <a:r>
              <a:rPr lang="ru-RU" sz="2800" dirty="0">
                <a:solidFill>
                  <a:schemeClr val="tx1"/>
                </a:solidFill>
              </a:rPr>
              <a:t>Представление </a:t>
            </a:r>
            <a:r>
              <a:rPr lang="ru-RU" sz="2800" dirty="0" err="1">
                <a:solidFill>
                  <a:schemeClr val="tx1"/>
                </a:solidFill>
              </a:rPr>
              <a:t>ППк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smtClean="0">
                <a:solidFill>
                  <a:schemeClr val="tx1"/>
                </a:solidFill>
              </a:rPr>
              <a:t>обучающегося, которое выдается родителям под </a:t>
            </a:r>
            <a:r>
              <a:rPr lang="ru-RU" sz="2800" dirty="0">
                <a:solidFill>
                  <a:schemeClr val="tx1"/>
                </a:solidFill>
              </a:rPr>
              <a:t>личную </a:t>
            </a:r>
            <a:r>
              <a:rPr lang="ru-RU" sz="2800" dirty="0" smtClean="0">
                <a:solidFill>
                  <a:schemeClr val="tx1"/>
                </a:solidFill>
              </a:rPr>
              <a:t>подпись.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674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681</Words>
  <Application>Microsoft Office PowerPoint</Application>
  <PresentationFormat>Произвольный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«Психолого-педагогический консилиум в ОО как основная технология сопровождения обучающихся»</vt:lpstr>
      <vt:lpstr>Основной документ: «Примерное Положение о психолого-педагогическом консилиуме образовательной организации», утвержденный распоряжением Министерства просвещения РФ от 9.09.2019 г. № Р-93.      Активная ссылка: https://docs.edu.gov.ru/document/6f205375c5b33320e8416ddb5a5704e3/download/2269/ </vt:lpstr>
      <vt:lpstr>Что такое Психолого-педагогический консилиум (ППк)?</vt:lpstr>
      <vt:lpstr>Задачи ППк</vt:lpstr>
      <vt:lpstr>Кто входит в состав ППк?</vt:lpstr>
      <vt:lpstr>Какая документация ведется в ППк?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проводится обследование ППк?</vt:lpstr>
      <vt:lpstr>Как проводится обследование ППк?</vt:lpstr>
      <vt:lpstr>Рекомендации ППк по организации психолого-педагогического сопровождения обучающихся</vt:lpstr>
      <vt:lpstr>Рекомендации ППк по организации психолого-педагогического сопровождения обучающихся</vt:lpstr>
      <vt:lpstr>Спасибо за внимание!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«Психолого-педагогический консилиум в ОО как основная технология сопровождения обучающихся»</dc:title>
  <dc:creator>Пользователь Windows</dc:creator>
  <cp:lastModifiedBy>Admin</cp:lastModifiedBy>
  <cp:revision>19</cp:revision>
  <dcterms:created xsi:type="dcterms:W3CDTF">2021-02-28T09:02:55Z</dcterms:created>
  <dcterms:modified xsi:type="dcterms:W3CDTF">2021-03-01T08:38:50Z</dcterms:modified>
</cp:coreProperties>
</file>